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62" r:id="rId4"/>
    <p:sldId id="261" r:id="rId5"/>
    <p:sldId id="259" r:id="rId6"/>
    <p:sldId id="260" r:id="rId7"/>
    <p:sldId id="270" r:id="rId8"/>
    <p:sldId id="265" r:id="rId9"/>
    <p:sldId id="264" r:id="rId10"/>
    <p:sldId id="258" r:id="rId11"/>
    <p:sldId id="269" r:id="rId12"/>
    <p:sldId id="263" r:id="rId13"/>
    <p:sldId id="268" r:id="rId14"/>
    <p:sldId id="277" r:id="rId15"/>
    <p:sldId id="267" r:id="rId16"/>
    <p:sldId id="266" r:id="rId17"/>
    <p:sldId id="273" r:id="rId18"/>
    <p:sldId id="271" r:id="rId19"/>
    <p:sldId id="275" r:id="rId20"/>
    <p:sldId id="297" r:id="rId21"/>
    <p:sldId id="280" r:id="rId22"/>
    <p:sldId id="284" r:id="rId23"/>
    <p:sldId id="286" r:id="rId24"/>
    <p:sldId id="279" r:id="rId25"/>
    <p:sldId id="285" r:id="rId26"/>
    <p:sldId id="287" r:id="rId27"/>
    <p:sldId id="289" r:id="rId28"/>
    <p:sldId id="290" r:id="rId29"/>
    <p:sldId id="291" r:id="rId30"/>
    <p:sldId id="292" r:id="rId31"/>
    <p:sldId id="293" r:id="rId32"/>
    <p:sldId id="288" r:id="rId33"/>
    <p:sldId id="298" r:id="rId34"/>
    <p:sldId id="294" r:id="rId35"/>
    <p:sldId id="295" r:id="rId36"/>
    <p:sldId id="296" r:id="rId37"/>
    <p:sldId id="299" r:id="rId38"/>
    <p:sldId id="300" r:id="rId39"/>
    <p:sldId id="301" r:id="rId40"/>
    <p:sldId id="274" r:id="rId41"/>
    <p:sldId id="276" r:id="rId42"/>
    <p:sldId id="272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0FFD4-A4E1-4C2B-BB1B-BCB20E650928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AE10-F915-4460-BBEB-821248EA47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17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*Szerb</a:t>
            </a:r>
            <a:r>
              <a:rPr lang="hu-HU" baseline="0" dirty="0"/>
              <a:t> Antal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Szerb Antal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http://www.szinhaz.szeged.hu/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35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06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Sorban: Erdélyi János, Arany János, Gyulai Pál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05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Sorban: Erdélyi János, Arany János, Gyulai Pál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AE10-F915-4460-BBEB-821248EA471B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4B4F28-526C-4569-8B09-D1815EDDF265}" type="datetimeFigureOut">
              <a:rPr lang="hu-HU" smtClean="0"/>
              <a:pPr/>
              <a:t>2024. 05. 08.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32143C-CB60-4A29-BA64-B95CF1BD16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92696"/>
            <a:ext cx="8458200" cy="1222375"/>
          </a:xfrm>
        </p:spPr>
        <p:txBody>
          <a:bodyPr>
            <a:normAutofit/>
          </a:bodyPr>
          <a:lstStyle/>
          <a:p>
            <a:r>
              <a:rPr lang="hu-HU" sz="6600" dirty="0"/>
              <a:t>Katona József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Bánk bán</a:t>
            </a:r>
          </a:p>
        </p:txBody>
      </p:sp>
      <p:pic>
        <p:nvPicPr>
          <p:cNvPr id="4" name="Kép 3" descr="200px-Katona_József_Szeg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288032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1815-ben, amikor állandó épület és támogatás híján feloszlott a pesti színtársulat, Katona felhagyott a színészettel, letette az ügyvédi esküt.</a:t>
            </a:r>
          </a:p>
        </p:txBody>
      </p:sp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07308"/>
            <a:ext cx="6125463" cy="355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1820-ban visszaköltözik Kecskemétre, ahol alügyész lesz, itt hal meg 1830-ban. 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ecskemet,beke_fasor_71a_3FosB{NX_1167578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86862"/>
            <a:ext cx="6228184" cy="467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dirty="0">
                <a:solidFill>
                  <a:srgbClr val="00B050"/>
                </a:solidFill>
              </a:rPr>
              <a:t>Kecskeméten történt 1830. április 16-án, hogy a város köztiszteletben álló főügyésze, Katona József, egy hosszú és fáradságos tárgyalás után felállt és kilépett az ajtón, hogy odakint levegőzzék. Amint kiért a szabad ég alá, szívéhez kapott és holtan esett össze. A város nagy részvéte mellett temették a már fiatalon is tekintélyes jogtudóst. De a népes gyászoló közönségből nyilván senkinek sem jutott eszébe, hogy a főügyész ifjúkorában verseket, sőt drámákat is írt. Legkevésbé pedig az juthatott volna bárki eszébe, hogy az oly korán elhalálozott jogtudós a magyar irodalom legnagyobb tragédiaköltője volt, akinek főművéhez hasonlatos nemzeti tragédiát a következő emberöltőkben sem fognak írni.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Bánk bán</a:t>
            </a:r>
          </a:p>
        </p:txBody>
      </p:sp>
      <p:pic>
        <p:nvPicPr>
          <p:cNvPr id="4" name="Kép 3" descr="tiszaparti_jele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052736"/>
            <a:ext cx="8069317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hu-HU" sz="6000" dirty="0"/>
              <a:t>Műfaj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algn="just">
              <a:buNone/>
            </a:pPr>
            <a:r>
              <a:rPr lang="hu-HU" dirty="0"/>
              <a:t>A Bánk bán történelmi dráma, azonban nem törekszik a történelmi pontosságra, csak témáját veszi a történelemből.</a:t>
            </a:r>
          </a:p>
        </p:txBody>
      </p:sp>
      <p:pic>
        <p:nvPicPr>
          <p:cNvPr id="4" name="Kép 3" descr="Névt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780928"/>
            <a:ext cx="2160240" cy="3700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tragédia egy előversengésből (expozíció) és öt szakaszból (felvonás) áll. A Bánk bán konfliktusos dráma, de konfliktusa többszintű. </a:t>
            </a:r>
          </a:p>
        </p:txBody>
      </p:sp>
      <p:pic>
        <p:nvPicPr>
          <p:cNvPr id="4" name="Kép 3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28950"/>
            <a:ext cx="3810000" cy="3829050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A0DFABF9-9971-463C-9ACD-79F92071F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/>
          </a:bodyPr>
          <a:lstStyle/>
          <a:p>
            <a:r>
              <a:rPr lang="hu-HU" sz="6000" dirty="0"/>
              <a:t>Szerkezet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II. Endre király galíciai hadjáratot vezet, a nádor Bánk (a királynő utasítására) az országot járja; kettejük távollétében a királyi palota féktelen mulatozás színtere.</a:t>
            </a:r>
          </a:p>
        </p:txBody>
      </p:sp>
      <p:pic>
        <p:nvPicPr>
          <p:cNvPr id="4" name="Kép 3" descr="Névt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6839744" cy="3426700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35E9CDCD-DE93-4441-AB93-A47272EA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/>
          </a:bodyPr>
          <a:lstStyle/>
          <a:p>
            <a:r>
              <a:rPr lang="hu-HU" sz="6000" dirty="0"/>
              <a:t>Cselekmény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Ottó, Gertrudis királyné öccse, szerelmes Bánk feleségébe, Melindába, és el akarja csábítani.</a:t>
            </a:r>
          </a:p>
        </p:txBody>
      </p:sp>
      <p:pic>
        <p:nvPicPr>
          <p:cNvPr id="4" name="Kép 3" descr="BB_VI_P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20887"/>
            <a:ext cx="6552728" cy="436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4248472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Bánkot Petúr bán visszahívja országjáró körútjáról, és a felkelés vezetésére kéri fel.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összeesküvők jelszava Melinda, ezt nem érti Bánk, indulatokat kelt benne.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kep2n_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800" y="0"/>
            <a:ext cx="4775200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Tiborc jön, aki lopásra adta fejét, s szeretne mondani valamit a nagyúrnak, de az nem hallgatja meg. Itt egyaránt jelen van egy politikai, illetve egy magánkonfliktus.</a:t>
            </a:r>
          </a:p>
        </p:txBody>
      </p:sp>
      <p:pic>
        <p:nvPicPr>
          <p:cNvPr id="4" name="Kép 3" descr="32437347_1_644x461_szarka-laszlo-tiborc-su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80928"/>
            <a:ext cx="2971380" cy="395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4248472" cy="540060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Bánk Bánban megszólalt egy magyar valóság, ami száz évben egyszer szokott csak megszólalni. És Katona, a választott edény, sem azelőtt, sem azután nem találta meg ezt a hangot.*</a:t>
            </a: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491" y="836712"/>
            <a:ext cx="4533509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4032448" cy="5040560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Kiderül, hogy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Gertrúdis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Ottó kedvéért hívatta Melindát az udvarba, és kigúnyolja öccsét, hogy nem volt sikere a nőnél.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Biberach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azt tanácsolja Ottónak, hogy használjon porokat a siker érdekében.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16" y="1196752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Petúr bán és követői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Gertrúdist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bírálják és szidják, leváltásán gondolkodnak. A következő éjjel akarják tervüket megvalósítani, de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Mikhál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és Bánk bán nem támogatja a tervet.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519402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616624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Ekkor újra megjelenik Tiborc, aki panaszával rávilágít a parasztság kilátástalan helyzetére, ami éles kontrasztban áll az idegen származású nemesség dorbézoló életmódjával.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6DD3FE-7B62-479B-9675-54D2A9A2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84" y="3073524"/>
            <a:ext cx="4788644" cy="359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69368"/>
            <a:ext cx="5400600" cy="5688632"/>
          </a:xfrm>
        </p:spPr>
        <p:txBody>
          <a:bodyPr>
            <a:normAutofit fontScale="77500" lnSpcReduction="20000"/>
          </a:bodyPr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„Ők játszanak, zabálnak szüntelen,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Úgy, mintha mindenik tagocska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bennek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Egy-egy gyomorral volna áldva: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nékünk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Kéményeinkről elpusztulnak a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Gólyák, mivel magunk emésztjük el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hulladékot is. Szép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földeinkből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Vadászni berkeket csinálnak, a-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Hová nekünk belépni nem szabad.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 ha egy beteg feleség, vagy egy szegény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Himlős gyerek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megkívánván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lesújtunk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Egy rossz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galambfiat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tüstént kikötnek,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És aki száz meg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százezert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rabol,</a:t>
            </a:r>
          </a:p>
          <a:p>
            <a:pPr marL="0" algn="just">
              <a:buNone/>
            </a:pP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Bírája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lészen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annak, akit a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Szükség garast rabolni kényszerített.”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46AD99C-7BD4-46C4-ABCD-F5F925ED4F5C}"/>
              </a:ext>
            </a:extLst>
          </p:cNvPr>
          <p:cNvSpPr txBox="1"/>
          <p:nvPr/>
        </p:nvSpPr>
        <p:spPr>
          <a:xfrm>
            <a:off x="467544" y="18864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Tiborc panasza (részlet)</a:t>
            </a:r>
          </a:p>
        </p:txBody>
      </p:sp>
    </p:spTree>
    <p:extLst>
      <p:ext uri="{BB962C8B-B14F-4D97-AF65-F5344CB8AC3E}">
        <p14:creationId xmlns:p14="http://schemas.microsoft.com/office/powerpoint/2010/main" val="267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84784"/>
            <a:ext cx="5472608" cy="504056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Bánk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Biberachtól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hallja, hogy feleségét Ottó el akarja csábítani, felelősségre vonja Melindát, ám ő ártatlannak vallja magát. A féltékenység hatására Bánk Melindát hazugnak nevezi, és megátkozza fiukat.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84" y="1484784"/>
            <a:ext cx="3353916" cy="503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052736"/>
            <a:ext cx="5544616" cy="5688632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negyedik szakaszban jelenetről jelenetre bontakozik ki Gertrudis hataloméhes, gőgös, zsarnoki személyisége. Először rokona, Ottó bűneivel szembesülünk (Melinda elcsábítása porok segítségével,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Biberach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meggyilkolása), majd Melinda olvassa fejére a királynő bűneit, ezután a békítő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Mikhált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záratja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börtönbe.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03B45B-DADC-4765-AE27-F09E6C94F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76" y="1484784"/>
            <a:ext cx="3384376" cy="42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616624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Ezután kerül sor a végső összecsapásra Bánk és Gertrudis között. Bánk a saját, majd az országa becsületén esett sérelmek miatt fellép a királyné ellen. A királyné tőrt ragad, de Bánk kicsavarja azt kezéből, és a királynőt öli meg.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FF38948-3BA7-4713-8875-F38AC4F1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35" y="3574873"/>
            <a:ext cx="4944574" cy="32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544616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ötödik szakasz II. Endre színe előtt zajlik, ahol Bánk bevallja tettét. A megrendült királynak szembe kell néznie a ténnyel, hogy felesége milyen eszközökhöz folyamodva irányította az országot.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F20EE48-B4DF-4807-91A5-E10426333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97272"/>
            <a:ext cx="5328592" cy="34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5688632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Bánk mindaddig határozottan áll II. Endre előtt, amíg meg nem hallja Melinda gyászénekét.  Ottó felbérelt emberei rájuk gyújtották a házat. Ekkor összetörik Bánk, felesége halála a legsúlyosabb büntetés számára.</a:t>
            </a:r>
          </a:p>
          <a:p>
            <a:pPr marL="0"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„Itt - itt - itt a világ.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A könnyek eltakarják azt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előlem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Nincs a teremtésben vesztes, csak én!”</a:t>
            </a:r>
          </a:p>
        </p:txBody>
      </p:sp>
    </p:spTree>
    <p:extLst>
      <p:ext uri="{BB962C8B-B14F-4D97-AF65-F5344CB8AC3E}">
        <p14:creationId xmlns:p14="http://schemas.microsoft.com/office/powerpoint/2010/main" val="6396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1296144"/>
          </a:xfrm>
        </p:spPr>
        <p:txBody>
          <a:bodyPr/>
          <a:lstStyle/>
          <a:p>
            <a:pPr marL="0" algn="just">
              <a:buNone/>
            </a:pPr>
            <a:r>
              <a:rPr lang="hu-HU">
                <a:latin typeface="Times New Roman" pitchFamily="18" charset="0"/>
                <a:cs typeface="Times New Roman" pitchFamily="18" charset="0"/>
              </a:rPr>
              <a:t>Endre nem mond ítéletet Bánk felett, ezzel elismeri a felesége ellen felhozott vádakat.</a:t>
            </a:r>
          </a:p>
          <a:p>
            <a:pPr marL="0"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981F61-5BB5-4B5B-8E74-F657372C6FA9}"/>
              </a:ext>
            </a:extLst>
          </p:cNvPr>
          <p:cNvSpPr/>
          <p:nvPr/>
        </p:nvSpPr>
        <p:spPr>
          <a:xfrm>
            <a:off x="323528" y="2996952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"Magyarok! Előbb mintsem magyar hazánk – előbb esett el méltán a királyné!"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DAD784-AF65-42BE-9707-3690D335A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2"/>
            <a:ext cx="31768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Katona József 1791-ben született Kecskeméten. Bár apja takácsmester volt, nagy gondot fordított a fiú taníttatására.</a:t>
            </a:r>
          </a:p>
        </p:txBody>
      </p:sp>
      <p:pic>
        <p:nvPicPr>
          <p:cNvPr id="4" name="Kép 3" descr="88_nagyk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6984776" cy="4358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/>
          <a:lstStyle/>
          <a:p>
            <a:pPr marL="0"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Bánk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érzékeny hős, a jobbágyság és a nemesek érzései is mind hatnak rá. Bánk legnagyobb vétke az alaptalan féltékenység, nem hitt a saját feleségében és fiukat is megátkozta.  Nádorként az lett volna a feladata, hogy a rendet helyreállítsa, de csak rontott a helyzeten.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09BF58B-23FA-417D-BB96-8569A11032A8}"/>
              </a:ext>
            </a:extLst>
          </p:cNvPr>
          <p:cNvSpPr txBox="1"/>
          <p:nvPr/>
        </p:nvSpPr>
        <p:spPr>
          <a:xfrm>
            <a:off x="524325" y="1886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Szereplők jellemzése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6126CA-564B-4AD7-B6AC-E0AA0146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13414"/>
            <a:ext cx="4458072" cy="320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4464496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Hamlethez hasonlóan ő is halogató típus, megpróbál minél több információt szerezni, de kételyei és előítéletei miatt mégsem tudja levonni a helyes következtetéseket.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3DA96B-C194-427D-B75B-B5ACB2050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456384" cy="51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marL="0"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Gertrudis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nehéz helyzetben van, idegen származású nőként irányítja az országot férje és Bánk távollétében. Határozott, céltudatos, királyi méltóság, fensőbbség jellemzi magatartását.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FDAE5DE-E2B6-4D21-94D9-36461ADCF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54280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>
            <a:normAutofit fontScale="85000" lnSpcReduction="20000"/>
          </a:bodyPr>
          <a:lstStyle/>
          <a:p>
            <a:pPr marL="0" algn="just">
              <a:buNone/>
            </a:pP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Gertrudissal nem csak az alsó rétegek elégedetlenek, amit Tiborc fogalmaz meg, hanem a magyar urak is, hiszen saját embereit helyezi tisztségekbe a magyarok helyett.</a:t>
            </a:r>
          </a:p>
          <a:p>
            <a:pPr marL="0" algn="just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MIKHÁL (feláll).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De jobban is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Megmondhatom: Te ok nélkül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bocsátád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El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hivataljaikból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magyar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Alattvalóidat s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tiéidet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tevéd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Helyekbe - és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lerontatád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az ősi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Szép várakat s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od'adtad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tulajdon</a:t>
            </a:r>
          </a:p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Felekzetednek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negyedik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fejezetre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elveszíti erkölcsi felsőbbrendűségét Melindával szemben, önfejűsége miatt – nem hallgat sem a figyelmeztető levélre sem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Mikhál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jótanácsaira – vezetői képességei is megkérdőjeleződnek.</a:t>
            </a:r>
          </a:p>
          <a:p>
            <a:pPr marL="0" algn="just">
              <a:buNone/>
            </a:pP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Pontio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Cruce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levélben figyelmezteti Gertrudist, hogy a déli országrészben zendülés készülődik ellene, de a királynő nem veszi komolyan a veszélyt.</a:t>
            </a:r>
          </a:p>
        </p:txBody>
      </p:sp>
    </p:spTree>
    <p:extLst>
      <p:ext uri="{BB962C8B-B14F-4D97-AF65-F5344CB8AC3E}">
        <p14:creationId xmlns:p14="http://schemas.microsoft.com/office/powerpoint/2010/main" val="13096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marL="0" algn="just">
              <a:buNone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II. Endre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csak az ötödik felvonásban jelenik meg, és ítéletet kell mondania. Magánemberként felesége haláláért jogos elégtételt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vehetne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de államférfiként a haza érdekét is figyelembe kell vennie.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6BA23AB-BA1F-4304-A08B-8E5B94C5F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5220072" cy="29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Endre bölcs és igazságos uralkodóként viselkedik, képes felülemelkedni az őt ért sérelmen, megkegyelmez Bánknak. Ezzel elismeri Bánk cselekedetének jogszerűségét.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70E29A-A4F5-49A8-B404-BC96ECF50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572000" cy="30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hu-HU" dirty="0" smtClean="0"/>
              <a:t>Konfliktusok a műben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955381"/>
          </a:xfrm>
        </p:spPr>
        <p:txBody>
          <a:bodyPr/>
          <a:lstStyle/>
          <a:p>
            <a:pPr marL="0" algn="just">
              <a:buNone/>
            </a:pPr>
            <a:r>
              <a:rPr lang="hu-HU" dirty="0" smtClean="0"/>
              <a:t>A konfliktusok a különböző szereplők között is feszülnek, de a szereplők belső konfliktusba is keverednek, hiszen egymásnak ellentmondó feladataikat kell teljesíteniük.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3132"/>
            <a:ext cx="5688632" cy="30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Bánk egyszerre államférfi, a király iránt hűséges alattvaló, de magánemberként sértett, bosszút akar állni felesége elcsábítása miatt.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24944"/>
            <a:ext cx="545557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II. Endre felesége halála miatt magánemberként fájdalmat érez, azonban királyként a körülmények figyelembevételével mégis objektíven próbálja felderíteni az igazságot, végül felmenti Bánkot.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5256584" cy="34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1810-ben kezdi jogi tanulmányait Pesten. Tanulmányait elhanyagolja, a színház érdekli.</a:t>
            </a:r>
          </a:p>
        </p:txBody>
      </p:sp>
      <p:pic>
        <p:nvPicPr>
          <p:cNvPr id="4" name="Kép 3" descr="kep-na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800100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hu-HU" dirty="0"/>
              <a:t>A mű Fogadtatása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955381"/>
          </a:xfrm>
        </p:spPr>
        <p:txBody>
          <a:bodyPr/>
          <a:lstStyle/>
          <a:p>
            <a:pPr marL="0" algn="just">
              <a:buNone/>
            </a:pPr>
            <a:r>
              <a:rPr lang="hu-HU" dirty="0"/>
              <a:t>Először Kassán adták elő 1833-ban, az első magasztaló kritikát Erdélyi János írja róla, 1840-ben. Később a kor vezető kritikusai: Arany János és Gyulai Pál is elismerően ír a műről.</a:t>
            </a: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2670168" cy="2880320"/>
          </a:xfrm>
          <a:prstGeom prst="rect">
            <a:avLst/>
          </a:prstGeom>
        </p:spPr>
      </p:pic>
      <p:pic>
        <p:nvPicPr>
          <p:cNvPr id="5" name="Kép 4" descr="arany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01008"/>
            <a:ext cx="2438400" cy="3175000"/>
          </a:xfrm>
          <a:prstGeom prst="rect">
            <a:avLst/>
          </a:prstGeom>
        </p:spPr>
      </p:pic>
      <p:pic>
        <p:nvPicPr>
          <p:cNvPr id="6" name="Kép 5" descr="ir013lap1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387491"/>
            <a:ext cx="3059832" cy="347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4402832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1848 március 15. ezt a darabot mutatják be, ez is hozzájárult kultikussá válásához.</a:t>
            </a:r>
          </a:p>
        </p:txBody>
      </p:sp>
      <p:pic>
        <p:nvPicPr>
          <p:cNvPr id="4" name="Kép 3" descr="3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86264"/>
            <a:ext cx="4644008" cy="613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műből Erkel Ferenc készített operát, aminek szövegkönyvét Egressy Béni írta. Az opera ősbemutatója 1861-ben volt</a:t>
            </a:r>
          </a:p>
        </p:txBody>
      </p:sp>
      <p:pic>
        <p:nvPicPr>
          <p:cNvPr id="4" name="Kép 3" descr="Erkel_Ferenc_Pollá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028833" cy="3717032"/>
          </a:xfrm>
          <a:prstGeom prst="rect">
            <a:avLst/>
          </a:prstGeom>
        </p:spPr>
      </p:pic>
      <p:pic>
        <p:nvPicPr>
          <p:cNvPr id="5" name="Kép 4" descr="egres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07746"/>
            <a:ext cx="2946623" cy="385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Úgy, mint Petőfi Sándor, Katona József is a színház szerelmese. Annak érdekében, hogy a színészek között lehessen minden szolgálatot vállal, ingyen, a színház körül: díszletes, fordító,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delectans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actor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vagyis műkedvelő színész, később szerző.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4392488" cy="5472608"/>
          </a:xfrm>
        </p:spPr>
        <p:txBody>
          <a:bodyPr/>
          <a:lstStyle/>
          <a:p>
            <a:pPr marL="0"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Beleszeret a kor ünnepelt színésznőjébe Déryné Széppataki Rózába, aki nem vesz róla tudomást.</a:t>
            </a:r>
          </a:p>
        </p:txBody>
      </p:sp>
      <p:pic>
        <p:nvPicPr>
          <p:cNvPr id="4" name="Kép 3" descr="deryne_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8676" y="188640"/>
            <a:ext cx="4575324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Leginkább Shakespeare és Schiller drámáit olvasta, műveiben, főleg a Bánk bánban érezhető is a két író hatása.</a:t>
            </a: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740751"/>
            <a:ext cx="3168352" cy="4117249"/>
          </a:xfrm>
          <a:prstGeom prst="rect">
            <a:avLst/>
          </a:prstGeom>
        </p:spPr>
      </p:pic>
      <p:pic>
        <p:nvPicPr>
          <p:cNvPr id="5" name="Kép 4" descr="MTE1ODA0OTcxNzgzMzkwNzM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4077072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4"/>
            <a:ext cx="4536504" cy="5400600"/>
          </a:xfrm>
        </p:spPr>
        <p:txBody>
          <a:bodyPr/>
          <a:lstStyle/>
          <a:p>
            <a:pPr algn="just"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1814-ben az Erdélyi Múzeum c. folyóirat pályázatot hirdetett a kolozsvári Nemzeti Színház megnyitásakor előadandó történeti drámára. A pályázatra beküldte fő művét, a Bánk bánt.</a:t>
            </a:r>
          </a:p>
        </p:txBody>
      </p:sp>
      <p:pic>
        <p:nvPicPr>
          <p:cNvPr id="4" name="Kép 3" descr="letölté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3804" y="764704"/>
            <a:ext cx="4410196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„Az Erdélyi Museum hozott bírálatot néhányról a beküldött tíz pályamű közül, de a Bánk Bán nincs ezek között. Elkallódott talán a postán, vagy nem tetszett a bírálóknak, nem lehet tudni. Katona még mindig nem csüggedt el. Gondosan átdolgozta darabját és elküldte a székesfehérvári színtársulatnak, hogy adják elő. De a </a:t>
            </a:r>
            <a:r>
              <a:rPr lang="hu-H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cenzura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nem engedte meg az előadást. Katona egy utolsó kísérletet tett: 1821-ben megjelentette a darabot nyomtatásban. A könyv semmiféle visszhangot nem keltett.”*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1298</TotalTime>
  <Words>1428</Words>
  <Application>Microsoft Office PowerPoint</Application>
  <PresentationFormat>Diavetítés a képernyőre (4:3 oldalarány)</PresentationFormat>
  <Paragraphs>90</Paragraphs>
  <Slides>42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Calibri</vt:lpstr>
      <vt:lpstr>Franklin Gothic Book</vt:lpstr>
      <vt:lpstr>Franklin Gothic Medium</vt:lpstr>
      <vt:lpstr>Times New Roman</vt:lpstr>
      <vt:lpstr>Wingdings 2</vt:lpstr>
      <vt:lpstr>Túra</vt:lpstr>
      <vt:lpstr>Katona József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Műfaj</vt:lpstr>
      <vt:lpstr>Szerkezet</vt:lpstr>
      <vt:lpstr>Cselekmény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Konfliktusok a műben</vt:lpstr>
      <vt:lpstr>PowerPoint-bemutató</vt:lpstr>
      <vt:lpstr>PowerPoint-bemutató</vt:lpstr>
      <vt:lpstr>A mű Fogadtatása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Katona József</dc:title>
  <dc:creator>Péter</dc:creator>
  <cp:lastModifiedBy>Peter</cp:lastModifiedBy>
  <cp:revision>52</cp:revision>
  <dcterms:created xsi:type="dcterms:W3CDTF">2015-01-26T08:49:17Z</dcterms:created>
  <dcterms:modified xsi:type="dcterms:W3CDTF">2024-05-08T08:29:14Z</dcterms:modified>
</cp:coreProperties>
</file>